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8" r:id="rId9"/>
    <p:sldId id="262" r:id="rId10"/>
    <p:sldId id="263" r:id="rId11"/>
    <p:sldId id="264" r:id="rId12"/>
    <p:sldId id="265" r:id="rId13"/>
    <p:sldId id="269" r:id="rId14"/>
    <p:sldId id="267" r:id="rId15"/>
    <p:sldId id="270" r:id="rId16"/>
    <p:sldId id="271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45791C"/>
    <a:srgbClr val="588A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43"/>
  </p:normalViewPr>
  <p:slideViewPr>
    <p:cSldViewPr snapToGrid="0" snapToObjects="1">
      <p:cViewPr varScale="1">
        <p:scale>
          <a:sx n="74" d="100"/>
          <a:sy n="74" d="100"/>
        </p:scale>
        <p:origin x="55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7FF5B-7EFC-464A-8725-B11AFE79EC24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827A8-0261-434D-841C-F590EDE9D52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306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4511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638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093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84497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3751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996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95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5346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327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5916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91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039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401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371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85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142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532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BB737C-F855-B944-8C62-80AA77B4DD4D}" type="datetimeFigureOut">
              <a:rPr lang="de-DE" smtClean="0"/>
              <a:t>19.08.2022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CCF7C-05BE-7F44-8197-A32EE7EEA8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1835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FCDF280-B884-1447-B287-F8244B780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693189"/>
            <a:ext cx="10416570" cy="1905392"/>
          </a:xfrm>
        </p:spPr>
        <p:txBody>
          <a:bodyPr/>
          <a:lstStyle/>
          <a:p>
            <a:pPr algn="ctr"/>
            <a:r>
              <a:rPr lang="ru-RU" dirty="0">
                <a:latin typeface="A97_Oktom_Times" panose="02020500000000000000" pitchFamily="18" charset="0"/>
              </a:rPr>
              <a:t>Робототехника </a:t>
            </a:r>
            <a:r>
              <a:rPr lang="ru-RU" dirty="0" err="1">
                <a:latin typeface="A97_Oktom_Times" panose="02020500000000000000" pitchFamily="18" charset="0"/>
              </a:rPr>
              <a:t>менен</a:t>
            </a:r>
            <a:r>
              <a:rPr lang="ru-RU" dirty="0">
                <a:latin typeface="A97_Oktom_Times" panose="02020500000000000000" pitchFamily="18" charset="0"/>
              </a:rPr>
              <a:t> </a:t>
            </a:r>
            <a:r>
              <a:rPr lang="ru-RU" dirty="0" err="1">
                <a:latin typeface="A97_Oktom_Times" panose="02020500000000000000" pitchFamily="18" charset="0"/>
              </a:rPr>
              <a:t>таанышуу</a:t>
            </a:r>
            <a:endParaRPr lang="de-DE" dirty="0">
              <a:latin typeface="A97_Oktom_Times" panose="02020500000000000000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E2F988B0-EDF4-0A48-B560-8DD06D312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7422"/>
            <a:ext cx="9144000" cy="541337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sz="3600" b="1" dirty="0">
                <a:solidFill>
                  <a:srgbClr val="FFFF00"/>
                </a:solidFill>
                <a:latin typeface="A97_Oktom_Times" panose="02020500000000000000" pitchFamily="18" charset="0"/>
              </a:rPr>
              <a:t>Тема: </a:t>
            </a:r>
            <a:r>
              <a:rPr lang="ru-RU" sz="3600" b="1" dirty="0" err="1">
                <a:solidFill>
                  <a:srgbClr val="FFFF00"/>
                </a:solidFill>
                <a:latin typeface="A97_Oktom_Times" panose="02020500000000000000" pitchFamily="18" charset="0"/>
              </a:rPr>
              <a:t>Светодиодду</a:t>
            </a:r>
            <a:r>
              <a:rPr lang="ru-RU" sz="3600" b="1" dirty="0">
                <a:solidFill>
                  <a:srgbClr val="FFFF00"/>
                </a:solidFill>
                <a:latin typeface="A97_Oktom_Times" panose="02020500000000000000" pitchFamily="18" charset="0"/>
              </a:rPr>
              <a:t> </a:t>
            </a:r>
            <a:r>
              <a:rPr lang="ru-RU" sz="3600" b="1" dirty="0" err="1">
                <a:solidFill>
                  <a:srgbClr val="FFFF00"/>
                </a:solidFill>
                <a:latin typeface="A97_Oktom_Times" panose="02020500000000000000" pitchFamily="18" charset="0"/>
              </a:rPr>
              <a:t>кошуу</a:t>
            </a:r>
            <a:endParaRPr lang="de-DE" sz="3600" b="1" dirty="0">
              <a:solidFill>
                <a:srgbClr val="FFFF00"/>
              </a:solidFill>
              <a:latin typeface="A97_Oktom_Times" panose="02020500000000000000" pitchFamily="18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="" xmlns:a16="http://schemas.microsoft.com/office/drawing/2014/main" id="{4B56F66C-A416-854E-B1BC-D87F5C64EF4C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="" xmlns:a16="http://schemas.microsoft.com/office/drawing/2014/main" id="{A8927838-ABED-5544-86E6-4A5053A914A3}"/>
              </a:ext>
            </a:extLst>
          </p:cNvPr>
          <p:cNvSpPr txBox="1"/>
          <p:nvPr/>
        </p:nvSpPr>
        <p:spPr>
          <a:xfrm>
            <a:off x="7458075" y="371000"/>
            <a:ext cx="4113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 err="1" smtClean="0">
                <a:latin typeface="Franklin Gothic Medium" panose="020B0603020102020204" pitchFamily="34" charset="0"/>
              </a:rPr>
              <a:t>Саматов</a:t>
            </a:r>
            <a:r>
              <a:rPr lang="ru-RU" sz="2400" dirty="0" smtClean="0">
                <a:latin typeface="Franklin Gothic Medium" panose="020B0603020102020204" pitchFamily="34" charset="0"/>
              </a:rPr>
              <a:t> </a:t>
            </a:r>
            <a:r>
              <a:rPr lang="ru-RU" sz="2400" dirty="0" err="1" smtClean="0">
                <a:latin typeface="Franklin Gothic Medium" panose="020B0603020102020204" pitchFamily="34" charset="0"/>
              </a:rPr>
              <a:t>Өмүрбек</a:t>
            </a:r>
            <a:endParaRPr lang="de-DE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473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C6D641D2-1078-C347-AC1C-ED2B02D1C561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D7E17030-C65A-0945-B9EF-1E82BC1D4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F6BF1A1C-4286-8548-97BA-498280597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2" b="25338"/>
          <a:stretch/>
        </p:blipFill>
        <p:spPr>
          <a:xfrm>
            <a:off x="363142" y="1369951"/>
            <a:ext cx="4949061" cy="396632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011CFA9B-2EF5-2748-9D5F-454B4508D3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567"/>
          <a:stretch/>
        </p:blipFill>
        <p:spPr>
          <a:xfrm>
            <a:off x="5967999" y="1266138"/>
            <a:ext cx="5174922" cy="3966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1A85388-1864-495F-857A-BD1CF7621074}"/>
              </a:ext>
            </a:extLst>
          </p:cNvPr>
          <p:cNvSpPr txBox="1"/>
          <p:nvPr/>
        </p:nvSpPr>
        <p:spPr>
          <a:xfrm>
            <a:off x="1080302" y="5425059"/>
            <a:ext cx="4094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Светодиодду</a:t>
            </a:r>
            <a:r>
              <a:rPr lang="ru-RU" sz="2400" dirty="0"/>
              <a:t> резистор </a:t>
            </a:r>
            <a:r>
              <a:rPr lang="ru-RU" sz="2400" dirty="0" err="1"/>
              <a:t>менен</a:t>
            </a:r>
            <a:r>
              <a:rPr lang="ru-RU" sz="2400" dirty="0"/>
              <a:t> </a:t>
            </a:r>
            <a:r>
              <a:rPr lang="ru-RU" sz="2400" dirty="0" err="1"/>
              <a:t>жалпы</a:t>
            </a:r>
            <a:r>
              <a:rPr lang="ru-RU" sz="2400" dirty="0"/>
              <a:t> катод </a:t>
            </a:r>
            <a:r>
              <a:rPr lang="ru-RU" sz="2400" dirty="0" err="1"/>
              <a:t>аркылуу</a:t>
            </a:r>
            <a:r>
              <a:rPr lang="ru-RU" sz="2400" dirty="0"/>
              <a:t> </a:t>
            </a:r>
            <a:r>
              <a:rPr lang="ru-RU" sz="2400" dirty="0" err="1"/>
              <a:t>кошуу</a:t>
            </a:r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EF053AE-67BC-48B2-BFA6-1A1E34671A65}"/>
              </a:ext>
            </a:extLst>
          </p:cNvPr>
          <p:cNvSpPr txBox="1"/>
          <p:nvPr/>
        </p:nvSpPr>
        <p:spPr>
          <a:xfrm>
            <a:off x="6992203" y="5425058"/>
            <a:ext cx="4094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Принципиалдык</a:t>
            </a:r>
            <a:r>
              <a:rPr lang="ru-RU" sz="2400" dirty="0"/>
              <a:t> схема</a:t>
            </a:r>
          </a:p>
        </p:txBody>
      </p:sp>
    </p:spTree>
    <p:extLst>
      <p:ext uri="{BB962C8B-B14F-4D97-AF65-F5344CB8AC3E}">
        <p14:creationId xmlns:p14="http://schemas.microsoft.com/office/powerpoint/2010/main" val="678340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E72664F2-C5F7-8548-98C0-8355419ED02E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58C9ADF2-D13D-7846-9FD6-36AE50F0D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1D311BE8-0F13-524F-BAE9-0569CF89C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44" y="2427098"/>
            <a:ext cx="9788476" cy="4430902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0E8ADCA-B6EB-814A-B2AE-1EB4825EA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9040"/>
            <a:ext cx="10515600" cy="143922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ru-RU" b="1" dirty="0" err="1">
                <a:latin typeface="+mj-lt"/>
              </a:rPr>
              <a:t>Схеманы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чогултабыз</a:t>
            </a:r>
            <a:endParaRPr lang="ru-RU" b="1" dirty="0">
              <a:latin typeface="+mj-lt"/>
            </a:endParaRPr>
          </a:p>
          <a:p>
            <a:pPr marL="0" indent="0" algn="ctr">
              <a:buNone/>
            </a:pPr>
            <a:r>
              <a:rPr lang="ru-RU" dirty="0" err="1">
                <a:latin typeface="+mj-lt"/>
              </a:rPr>
              <a:t>Светоодиоддун</a:t>
            </a:r>
            <a:r>
              <a:rPr lang="ru-RU" dirty="0">
                <a:latin typeface="+mj-lt"/>
              </a:rPr>
              <a:t> чем </a:t>
            </a:r>
            <a:r>
              <a:rPr lang="ru-RU" dirty="0" err="1">
                <a:latin typeface="+mj-lt"/>
              </a:rPr>
              <a:t>ирмѳѳ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программасын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жазуу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үчүн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аны</a:t>
            </a:r>
            <a:r>
              <a:rPr lang="ru-RU" dirty="0">
                <a:latin typeface="+mj-lt"/>
              </a:rPr>
              <a:t>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14 </a:t>
            </a:r>
            <a:r>
              <a:rPr lang="ru-RU" dirty="0" err="1">
                <a:latin typeface="+mj-lt"/>
              </a:rPr>
              <a:t>санариптиптик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пиндин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бирѳѳсүнѳ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кошуу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керек</a:t>
            </a:r>
            <a:r>
              <a:rPr lang="ru-RU" dirty="0">
                <a:latin typeface="+mj-lt"/>
              </a:rPr>
              <a:t>. </a:t>
            </a:r>
          </a:p>
          <a:p>
            <a:pPr marL="0" indent="0" algn="ctr">
              <a:buNone/>
            </a:pPr>
            <a:r>
              <a:rPr lang="ru-RU" dirty="0" err="1">
                <a:latin typeface="+mj-lt"/>
              </a:rPr>
              <a:t>Сүрѳттѳ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светодиоддун</a:t>
            </a:r>
            <a:r>
              <a:rPr lang="ru-RU" dirty="0">
                <a:latin typeface="+mj-lt"/>
              </a:rPr>
              <a:t> 13-пинге </a:t>
            </a:r>
            <a:r>
              <a:rPr lang="ru-RU" dirty="0" err="1">
                <a:latin typeface="+mj-lt"/>
              </a:rPr>
              <a:t>кошулуу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схемасы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кѳрсѳтүлгѳн</a:t>
            </a:r>
            <a:endParaRPr lang="de-D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1783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90710BAC-5D44-EF42-A6CB-32A6D715C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80" y="365124"/>
            <a:ext cx="6262559" cy="6157949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="" xmlns:a16="http://schemas.microsoft.com/office/drawing/2014/main" id="{ACF1FD14-B96A-4CCE-9F1D-BB22034F3704}"/>
              </a:ext>
            </a:extLst>
          </p:cNvPr>
          <p:cNvSpPr/>
          <p:nvPr/>
        </p:nvSpPr>
        <p:spPr>
          <a:xfrm>
            <a:off x="8243088" y="1091816"/>
            <a:ext cx="2199167" cy="1524645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rgbClr val="FF0000"/>
                </a:solidFill>
              </a:rPr>
              <a:t>1. </a:t>
            </a:r>
            <a:r>
              <a:rPr lang="ru-RU" sz="2800" dirty="0" err="1">
                <a:solidFill>
                  <a:srgbClr val="FF0000"/>
                </a:solidFill>
              </a:rPr>
              <a:t>Чогултуңуз</a:t>
            </a:r>
            <a:endParaRPr lang="ru-RU" sz="2800" dirty="0">
              <a:solidFill>
                <a:srgbClr val="FF0000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2D2611B4-90D5-4A61-B111-6E64BF291213}"/>
              </a:ext>
            </a:extLst>
          </p:cNvPr>
          <p:cNvSpPr/>
          <p:nvPr/>
        </p:nvSpPr>
        <p:spPr>
          <a:xfrm>
            <a:off x="8243088" y="2893321"/>
            <a:ext cx="2199167" cy="1524645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rgbClr val="FF0000"/>
                </a:solidFill>
              </a:rPr>
              <a:t>2. </a:t>
            </a:r>
            <a:r>
              <a:rPr lang="ru-RU" sz="2800" dirty="0" err="1">
                <a:solidFill>
                  <a:srgbClr val="FF0000"/>
                </a:solidFill>
              </a:rPr>
              <a:t>Жазыңыз</a:t>
            </a:r>
            <a:endParaRPr lang="ru-RU" sz="2800" dirty="0">
              <a:solidFill>
                <a:srgbClr val="FF0000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8B5C7653-13A3-47A8-80D4-65FA24795B6D}"/>
              </a:ext>
            </a:extLst>
          </p:cNvPr>
          <p:cNvSpPr/>
          <p:nvPr/>
        </p:nvSpPr>
        <p:spPr>
          <a:xfrm>
            <a:off x="8243088" y="4667530"/>
            <a:ext cx="2199167" cy="1524645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rgbClr val="FF0000"/>
                </a:solidFill>
              </a:rPr>
              <a:t>3. </a:t>
            </a:r>
            <a:r>
              <a:rPr lang="ru-RU" sz="2800" dirty="0" err="1">
                <a:solidFill>
                  <a:srgbClr val="FF0000"/>
                </a:solidFill>
              </a:rPr>
              <a:t>Жүктѳңүз</a:t>
            </a:r>
            <a:endParaRPr lang="ru-RU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531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E08D4AE0-6C9D-E844-8A73-3CE64BAB5E8F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F572D60B-8D17-CA4F-995E-68DB20422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="" xmlns:a16="http://schemas.microsoft.com/office/drawing/2014/main" id="{BAD915B2-89F5-B240-8355-544C6A3F0BC4}"/>
              </a:ext>
            </a:extLst>
          </p:cNvPr>
          <p:cNvSpPr txBox="1"/>
          <p:nvPr/>
        </p:nvSpPr>
        <p:spPr>
          <a:xfrm>
            <a:off x="423530" y="1560513"/>
            <a:ext cx="637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latin typeface="+mj-lt"/>
              </a:rPr>
              <a:t>Arduino IDE 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="" xmlns:a16="http://schemas.microsoft.com/office/drawing/2014/main" id="{4BFBD724-880B-A04F-869A-E5E052342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460" y="1259984"/>
            <a:ext cx="4606680" cy="574833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4CDE44B-D905-244E-BBDD-90ADA93F4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4154" y="2169892"/>
            <a:ext cx="4319813" cy="373497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2000" dirty="0">
                <a:latin typeface="+mj-lt"/>
              </a:rPr>
              <a:t>Среда разработки </a:t>
            </a:r>
            <a:r>
              <a:rPr lang="de-DE" sz="2000" dirty="0">
                <a:latin typeface="+mj-lt"/>
              </a:rPr>
              <a:t>Arduino IDE </a:t>
            </a:r>
            <a:r>
              <a:rPr lang="ru-RU" sz="2000" dirty="0">
                <a:latin typeface="+mj-lt"/>
              </a:rPr>
              <a:t>предназначена для написания программ для ваших проектов.</a:t>
            </a: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Загрузить программу можно на официальном </a:t>
            </a:r>
            <a:r>
              <a:rPr lang="ru-RU" sz="2000" dirty="0" err="1">
                <a:latin typeface="+mj-lt"/>
              </a:rPr>
              <a:t>сайте</a:t>
            </a:r>
            <a:r>
              <a:rPr lang="ru-RU" sz="2000" dirty="0">
                <a:latin typeface="+mj-lt"/>
              </a:rPr>
              <a:t> </a:t>
            </a:r>
            <a:r>
              <a:rPr lang="de-DE" sz="2000" dirty="0" err="1">
                <a:latin typeface="+mj-lt"/>
              </a:rPr>
              <a:t>www.arduino.cc</a:t>
            </a:r>
            <a:r>
              <a:rPr lang="de-DE" sz="2000" dirty="0">
                <a:latin typeface="+mj-lt"/>
              </a:rPr>
              <a:t> </a:t>
            </a:r>
            <a:endParaRPr lang="ru-RU" sz="2000" dirty="0">
              <a:latin typeface="+mj-lt"/>
            </a:endParaRP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Установка очень простая, главное правильно подобрать под свою операционную систему. </a:t>
            </a: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Если вы скачали архив, то просто </a:t>
            </a:r>
            <a:r>
              <a:rPr lang="ru-RU" sz="2000" dirty="0" err="1">
                <a:latin typeface="+mj-lt"/>
              </a:rPr>
              <a:t>распакуйте</a:t>
            </a:r>
            <a:r>
              <a:rPr lang="ru-RU" sz="2000" dirty="0">
                <a:latin typeface="+mj-lt"/>
              </a:rPr>
              <a:t> его и запустите </a:t>
            </a:r>
            <a:r>
              <a:rPr lang="de-DE" sz="2000" dirty="0" err="1">
                <a:latin typeface="+mj-lt"/>
              </a:rPr>
              <a:t>Arduino.exe</a:t>
            </a:r>
            <a:r>
              <a:rPr lang="de-DE" sz="2000" dirty="0">
                <a:latin typeface="+mj-lt"/>
              </a:rPr>
              <a:t>. </a:t>
            </a:r>
            <a:r>
              <a:rPr lang="ru-RU" sz="2000" dirty="0">
                <a:latin typeface="+mj-lt"/>
              </a:rPr>
              <a:t>Если вы скачали </a:t>
            </a:r>
            <a:r>
              <a:rPr lang="ru-RU" sz="2000" dirty="0" err="1">
                <a:latin typeface="+mj-lt"/>
              </a:rPr>
              <a:t>установочныи</a:t>
            </a:r>
            <a:r>
              <a:rPr lang="ru-RU" sz="2000" dirty="0">
                <a:latin typeface="+mj-lt"/>
              </a:rPr>
              <a:t>̆ </a:t>
            </a:r>
            <a:r>
              <a:rPr lang="ru-RU" sz="2000" dirty="0" err="1">
                <a:latin typeface="+mj-lt"/>
              </a:rPr>
              <a:t>файл</a:t>
            </a:r>
            <a:r>
              <a:rPr lang="ru-RU" sz="2000" dirty="0">
                <a:latin typeface="+mj-lt"/>
              </a:rPr>
              <a:t>, то вам необходимо выполнить стандартную установку. 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="" xmlns:a16="http://schemas.microsoft.com/office/drawing/2014/main" id="{D27B5643-CDB8-487A-8AA8-F0CB17E31EFA}"/>
              </a:ext>
            </a:extLst>
          </p:cNvPr>
          <p:cNvSpPr txBox="1">
            <a:spLocks/>
          </p:cNvSpPr>
          <p:nvPr/>
        </p:nvSpPr>
        <p:spPr>
          <a:xfrm>
            <a:off x="1223431" y="2493306"/>
            <a:ext cx="4552507" cy="37349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>
                <a:latin typeface="+mj-lt"/>
              </a:rPr>
              <a:t>Arduino IDE </a:t>
            </a:r>
            <a:r>
              <a:rPr lang="ru-RU" sz="2400" dirty="0" err="1">
                <a:latin typeface="+mj-lt"/>
              </a:rPr>
              <a:t>иштеп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чыгуу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чѳйрѳсү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сиздин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проекттер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үчүн</a:t>
            </a:r>
            <a:r>
              <a:rPr lang="ru-RU" sz="2400" dirty="0">
                <a:latin typeface="+mj-lt"/>
              </a:rPr>
              <a:t> программа </a:t>
            </a:r>
            <a:r>
              <a:rPr lang="ru-RU" sz="2400" dirty="0" err="1">
                <a:latin typeface="+mj-lt"/>
              </a:rPr>
              <a:t>жазууда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колдонулат</a:t>
            </a:r>
            <a:r>
              <a:rPr lang="ru-RU" sz="2400" dirty="0">
                <a:latin typeface="+mj-lt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 err="1">
                <a:latin typeface="+mj-lt"/>
              </a:rPr>
              <a:t>Программаны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официалдуу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сайтынан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жүктѳп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алууга</a:t>
            </a:r>
            <a:r>
              <a:rPr lang="ru-RU" sz="2400" dirty="0">
                <a:latin typeface="+mj-lt"/>
              </a:rPr>
              <a:t> болот (</a:t>
            </a:r>
            <a:r>
              <a:rPr lang="de-DE" sz="2400" dirty="0">
                <a:latin typeface="+mj-lt"/>
              </a:rPr>
              <a:t>www.arduino.cc </a:t>
            </a:r>
            <a:r>
              <a:rPr lang="ru-RU" sz="2400" dirty="0">
                <a:latin typeface="+mj-lt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 err="1">
                <a:latin typeface="+mj-lt"/>
              </a:rPr>
              <a:t>Программаны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орнотуу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абдан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оңой</a:t>
            </a:r>
            <a:r>
              <a:rPr lang="ru-RU" sz="2400" dirty="0">
                <a:latin typeface="+mj-lt"/>
              </a:rPr>
              <a:t>, </a:t>
            </a:r>
            <a:r>
              <a:rPr lang="ru-RU" sz="2400" dirty="0" err="1">
                <a:latin typeface="+mj-lt"/>
              </a:rPr>
              <a:t>мунун</a:t>
            </a:r>
            <a:r>
              <a:rPr lang="ru-RU" sz="2400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MacOS, Windows, Linux </a:t>
            </a:r>
            <a:r>
              <a:rPr lang="ru-RU" sz="2400" dirty="0" err="1">
                <a:latin typeface="+mj-lt"/>
              </a:rPr>
              <a:t>үчүн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версиялары</a:t>
            </a:r>
            <a:r>
              <a:rPr lang="ru-RU" sz="2400" dirty="0">
                <a:latin typeface="+mj-lt"/>
              </a:rPr>
              <a:t> бар.</a:t>
            </a:r>
          </a:p>
        </p:txBody>
      </p:sp>
    </p:spTree>
    <p:extLst>
      <p:ext uri="{BB962C8B-B14F-4D97-AF65-F5344CB8AC3E}">
        <p14:creationId xmlns:p14="http://schemas.microsoft.com/office/powerpoint/2010/main" val="1549878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4CDE44B-D905-244E-BBDD-90ADA93F4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55" y="1829932"/>
            <a:ext cx="10388260" cy="770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err="1">
                <a:latin typeface="+mj-lt"/>
              </a:rPr>
              <a:t>Программаны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жазаардан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мурда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туура</a:t>
            </a:r>
            <a:r>
              <a:rPr lang="ru-RU" sz="2000" dirty="0">
                <a:latin typeface="+mj-lt"/>
              </a:rPr>
              <a:t> платаны </a:t>
            </a:r>
            <a:r>
              <a:rPr lang="ru-RU" sz="2000" dirty="0" err="1">
                <a:latin typeface="+mj-lt"/>
              </a:rPr>
              <a:t>тандоо</a:t>
            </a:r>
            <a:r>
              <a:rPr lang="ru-RU" sz="2000" dirty="0">
                <a:latin typeface="+mj-lt"/>
              </a:rPr>
              <a:t> зарыл, </a:t>
            </a:r>
            <a:r>
              <a:rPr lang="ru-RU" sz="2000" dirty="0" err="1">
                <a:latin typeface="+mj-lt"/>
              </a:rPr>
              <a:t>андан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соң</a:t>
            </a:r>
            <a:r>
              <a:rPr lang="ru-RU" sz="2000" dirty="0">
                <a:latin typeface="+mj-lt"/>
              </a:rPr>
              <a:t> микроконтроллер </a:t>
            </a:r>
            <a:r>
              <a:rPr lang="ru-RU" sz="2000" dirty="0" err="1">
                <a:latin typeface="+mj-lt"/>
              </a:rPr>
              <a:t>кайсыл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портко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кошулганын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кѳрсѳтүп</a:t>
            </a:r>
            <a:r>
              <a:rPr lang="ru-RU" sz="2000" dirty="0">
                <a:latin typeface="+mj-lt"/>
              </a:rPr>
              <a:t> </a:t>
            </a:r>
            <a:r>
              <a:rPr lang="ru-RU" sz="2000" dirty="0" err="1">
                <a:latin typeface="+mj-lt"/>
              </a:rPr>
              <a:t>койуңуз</a:t>
            </a:r>
            <a:r>
              <a:rPr lang="ru-RU" sz="2000" dirty="0">
                <a:latin typeface="+mj-lt"/>
              </a:rPr>
              <a:t>.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E08D4AE0-6C9D-E844-8A73-3CE64BAB5E8F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F572D60B-8D17-CA4F-995E-68DB20422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="" xmlns:a16="http://schemas.microsoft.com/office/drawing/2014/main" id="{BAD915B2-89F5-B240-8355-544C6A3F0BC4}"/>
              </a:ext>
            </a:extLst>
          </p:cNvPr>
          <p:cNvSpPr txBox="1"/>
          <p:nvPr/>
        </p:nvSpPr>
        <p:spPr>
          <a:xfrm>
            <a:off x="2560674" y="1201319"/>
            <a:ext cx="637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+mj-lt"/>
              </a:rPr>
              <a:t>Платаны </a:t>
            </a:r>
            <a:r>
              <a:rPr lang="ru-RU" sz="2800" dirty="0" err="1">
                <a:latin typeface="+mj-lt"/>
              </a:rPr>
              <a:t>тандоо</a:t>
            </a:r>
            <a:endParaRPr lang="de-DE" sz="2800" dirty="0">
              <a:latin typeface="+mj-lt"/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="" xmlns:a16="http://schemas.microsoft.com/office/drawing/2014/main" id="{FF8D4867-1E42-E448-A8E3-60B8429568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8" t="2312" r="2123" b="1085"/>
          <a:stretch/>
        </p:blipFill>
        <p:spPr>
          <a:xfrm>
            <a:off x="931530" y="2550608"/>
            <a:ext cx="4944140" cy="4326732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0" name="Grafik 19">
            <a:extLst>
              <a:ext uri="{FF2B5EF4-FFF2-40B4-BE49-F238E27FC236}">
                <a16:creationId xmlns="" xmlns:a16="http://schemas.microsoft.com/office/drawing/2014/main" id="{C0A26316-2B09-A34D-8F22-F28807012C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3" t="2738"/>
          <a:stretch/>
        </p:blipFill>
        <p:spPr>
          <a:xfrm>
            <a:off x="6184311" y="3784542"/>
            <a:ext cx="5878327" cy="269723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2297" name="Picture 9" descr="page34image22698368">
            <a:extLst>
              <a:ext uri="{FF2B5EF4-FFF2-40B4-BE49-F238E27FC236}">
                <a16:creationId xmlns="" xmlns:a16="http://schemas.microsoft.com/office/drawing/2014/main" id="{F3EC49C1-7B9F-44A8-835A-72BB57C51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403600" cy="17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00" name="Picture 12" descr="page34image22698368">
            <a:extLst>
              <a:ext uri="{FF2B5EF4-FFF2-40B4-BE49-F238E27FC236}">
                <a16:creationId xmlns="" xmlns:a16="http://schemas.microsoft.com/office/drawing/2014/main" id="{F3E70258-A4F4-4610-940C-7A162436F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403600" cy="17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6129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4CDE44B-D905-244E-BBDD-90ADA93F4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806" y="1322111"/>
            <a:ext cx="10388260" cy="770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err="1">
                <a:latin typeface="+mj-lt"/>
              </a:rPr>
              <a:t>Биздин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светодиодду</a:t>
            </a:r>
            <a:r>
              <a:rPr lang="ru-RU" dirty="0">
                <a:latin typeface="+mj-lt"/>
              </a:rPr>
              <a:t> чем </a:t>
            </a:r>
            <a:r>
              <a:rPr lang="ru-RU" dirty="0" err="1">
                <a:latin typeface="+mj-lt"/>
              </a:rPr>
              <a:t>ирмей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турган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биринчи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программаны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жазууга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мезгил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келди</a:t>
            </a:r>
            <a:r>
              <a:rPr lang="ru-RU" dirty="0">
                <a:latin typeface="+mj-lt"/>
              </a:rPr>
              <a:t>. </a:t>
            </a:r>
            <a:r>
              <a:rPr lang="ru-RU" dirty="0" err="1">
                <a:latin typeface="+mj-lt"/>
              </a:rPr>
              <a:t>Программанын</a:t>
            </a:r>
            <a:r>
              <a:rPr lang="ru-RU" dirty="0">
                <a:latin typeface="+mj-lt"/>
              </a:rPr>
              <a:t> скетчи </a:t>
            </a:r>
            <a:r>
              <a:rPr lang="ru-RU" dirty="0" err="1">
                <a:latin typeface="+mj-lt"/>
              </a:rPr>
              <a:t>тѳмѳнкүдѳгүчѳ</a:t>
            </a:r>
            <a:r>
              <a:rPr lang="ru-RU" dirty="0">
                <a:latin typeface="+mj-lt"/>
              </a:rPr>
              <a:t>:</a:t>
            </a:r>
            <a:endParaRPr lang="ru-RU" sz="2000" dirty="0">
              <a:latin typeface="+mj-lt"/>
            </a:endParaRPr>
          </a:p>
        </p:txBody>
      </p:sp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E08D4AE0-6C9D-E844-8A73-3CE64BAB5E8F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F572D60B-8D17-CA4F-995E-68DB20422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="" xmlns:a16="http://schemas.microsoft.com/office/drawing/2014/main" id="{066AB450-071B-E544-82B2-F16AE747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25" y="4997903"/>
            <a:ext cx="6318854" cy="168502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C55F9745-E932-7940-BB2A-8A46B46D9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651" y="2213139"/>
            <a:ext cx="6237301" cy="36394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57F021C2-53A5-484C-B133-DED79A89F335}"/>
              </a:ext>
            </a:extLst>
          </p:cNvPr>
          <p:cNvSpPr/>
          <p:nvPr/>
        </p:nvSpPr>
        <p:spPr>
          <a:xfrm>
            <a:off x="393405" y="2230725"/>
            <a:ext cx="3493827" cy="148217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2060"/>
                </a:solidFill>
                <a:latin typeface="A97_Oktom_Times" panose="02020500000000000000" pitchFamily="18" charset="0"/>
              </a:rPr>
              <a:t>void</a:t>
            </a:r>
            <a:r>
              <a:rPr lang="en-US" sz="1600" dirty="0">
                <a:latin typeface="A97_Oktom_Times" panose="02020500000000000000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A97_Oktom_Times" panose="02020500000000000000" pitchFamily="18" charset="0"/>
              </a:rPr>
              <a:t>setup</a:t>
            </a:r>
            <a:r>
              <a:rPr lang="en-US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() – 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скетч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иштеп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баштаганда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бир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жолу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иштетилет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.</a:t>
            </a:r>
          </a:p>
          <a:p>
            <a:r>
              <a:rPr lang="en-US" sz="1600" dirty="0">
                <a:solidFill>
                  <a:srgbClr val="002060"/>
                </a:solidFill>
                <a:latin typeface="A97_Oktom_Times" panose="02020500000000000000" pitchFamily="18" charset="0"/>
              </a:rPr>
              <a:t>void</a:t>
            </a:r>
            <a:r>
              <a:rPr lang="en-US" sz="1600" dirty="0">
                <a:latin typeface="A97_Oktom_Times" panose="02020500000000000000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A97_Oktom_Times" panose="02020500000000000000" pitchFamily="18" charset="0"/>
              </a:rPr>
              <a:t>loop</a:t>
            </a:r>
            <a:r>
              <a:rPr lang="en-US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() – 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цикл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менен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аткарылат</a:t>
            </a:r>
            <a:r>
              <a:rPr lang="en-US" sz="1600" dirty="0">
                <a:latin typeface="A97_Oktom_Times" panose="02020500000000000000" pitchFamily="18" charset="0"/>
              </a:rPr>
              <a:t> </a:t>
            </a:r>
            <a:r>
              <a:rPr lang="en-US" sz="1600" dirty="0">
                <a:solidFill>
                  <a:srgbClr val="002060"/>
                </a:solidFill>
                <a:latin typeface="A97_Oktom_Times" panose="02020500000000000000" pitchFamily="18" charset="0"/>
              </a:rPr>
              <a:t>void</a:t>
            </a:r>
            <a:r>
              <a:rPr lang="en-US" sz="1600" dirty="0">
                <a:latin typeface="A97_Oktom_Times" panose="02020500000000000000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A97_Oktom_Times" panose="02020500000000000000" pitchFamily="18" charset="0"/>
              </a:rPr>
              <a:t>setup</a:t>
            </a:r>
            <a:r>
              <a:rPr lang="en-US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() 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en-US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`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тан</a:t>
            </a:r>
            <a:r>
              <a:rPr lang="en-US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кийин</a:t>
            </a:r>
            <a:r>
              <a:rPr lang="ru-RU" sz="1600" dirty="0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 </a:t>
            </a:r>
            <a:r>
              <a:rPr lang="ru-RU" sz="1600" dirty="0" err="1">
                <a:solidFill>
                  <a:sysClr val="windowText" lastClr="000000"/>
                </a:solidFill>
                <a:latin typeface="A97_Oktom_Times" panose="02020500000000000000" pitchFamily="18" charset="0"/>
              </a:rPr>
              <a:t>келет</a:t>
            </a:r>
            <a:endParaRPr lang="ru-RU" sz="1600" dirty="0">
              <a:latin typeface="A97_Oktom_Times" panose="02020500000000000000" pitchFamily="18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A50DDF51-8A91-40E1-98BB-7816FBC4E723}"/>
              </a:ext>
            </a:extLst>
          </p:cNvPr>
          <p:cNvSpPr/>
          <p:nvPr/>
        </p:nvSpPr>
        <p:spPr>
          <a:xfrm>
            <a:off x="393404" y="3935704"/>
            <a:ext cx="3493827" cy="9930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 err="1">
                <a:solidFill>
                  <a:srgbClr val="002060"/>
                </a:solidFill>
              </a:rPr>
              <a:t>Санариптик</a:t>
            </a:r>
            <a:r>
              <a:rPr lang="ru-RU" sz="1600" dirty="0">
                <a:solidFill>
                  <a:srgbClr val="002060"/>
                </a:solidFill>
              </a:rPr>
              <a:t> </a:t>
            </a:r>
            <a:r>
              <a:rPr lang="ru-RU" sz="1600" dirty="0" err="1">
                <a:solidFill>
                  <a:srgbClr val="002060"/>
                </a:solidFill>
              </a:rPr>
              <a:t>техникада</a:t>
            </a:r>
            <a:endParaRPr lang="en-US" sz="1600" dirty="0">
              <a:solidFill>
                <a:srgbClr val="002060"/>
              </a:solidFill>
            </a:endParaRPr>
          </a:p>
          <a:p>
            <a:r>
              <a:rPr lang="en-US" sz="1600" dirty="0">
                <a:solidFill>
                  <a:srgbClr val="002060"/>
                </a:solidFill>
              </a:rPr>
              <a:t>HIGH </a:t>
            </a:r>
            <a:r>
              <a:rPr lang="ru-RU" sz="1600" dirty="0">
                <a:solidFill>
                  <a:srgbClr val="002060"/>
                </a:solidFill>
              </a:rPr>
              <a:t> - </a:t>
            </a:r>
            <a:r>
              <a:rPr lang="ru-RU" sz="1600" dirty="0" err="1">
                <a:solidFill>
                  <a:srgbClr val="002060"/>
                </a:solidFill>
              </a:rPr>
              <a:t>бул</a:t>
            </a:r>
            <a:r>
              <a:rPr lang="ru-RU" sz="1600" dirty="0">
                <a:solidFill>
                  <a:srgbClr val="002060"/>
                </a:solidFill>
              </a:rPr>
              <a:t> </a:t>
            </a:r>
            <a:r>
              <a:rPr lang="ru-RU" sz="1600" dirty="0" err="1">
                <a:solidFill>
                  <a:srgbClr val="002060"/>
                </a:solidFill>
              </a:rPr>
              <a:t>логикалык</a:t>
            </a:r>
            <a:r>
              <a:rPr lang="ru-RU" sz="1600" dirty="0">
                <a:solidFill>
                  <a:srgbClr val="002060"/>
                </a:solidFill>
              </a:rPr>
              <a:t> 1   (+5</a:t>
            </a:r>
            <a:r>
              <a:rPr lang="en-US" sz="1600" dirty="0">
                <a:solidFill>
                  <a:srgbClr val="002060"/>
                </a:solidFill>
              </a:rPr>
              <a:t>V)</a:t>
            </a:r>
            <a:endParaRPr lang="ru-RU" sz="1600" dirty="0">
              <a:solidFill>
                <a:srgbClr val="002060"/>
              </a:solidFill>
            </a:endParaRPr>
          </a:p>
          <a:p>
            <a:r>
              <a:rPr lang="en-US" sz="1600" dirty="0">
                <a:solidFill>
                  <a:srgbClr val="002060"/>
                </a:solidFill>
              </a:rPr>
              <a:t>LOW  - </a:t>
            </a:r>
            <a:r>
              <a:rPr lang="ru-RU" sz="1600" dirty="0" err="1">
                <a:solidFill>
                  <a:srgbClr val="002060"/>
                </a:solidFill>
              </a:rPr>
              <a:t>бул</a:t>
            </a:r>
            <a:r>
              <a:rPr lang="ru-RU" sz="1600" dirty="0">
                <a:solidFill>
                  <a:srgbClr val="002060"/>
                </a:solidFill>
              </a:rPr>
              <a:t> </a:t>
            </a:r>
            <a:r>
              <a:rPr lang="ru-RU" sz="1600" dirty="0" err="1">
                <a:solidFill>
                  <a:srgbClr val="002060"/>
                </a:solidFill>
              </a:rPr>
              <a:t>логикалык</a:t>
            </a:r>
            <a:r>
              <a:rPr lang="ru-RU" sz="1600" dirty="0">
                <a:solidFill>
                  <a:srgbClr val="002060"/>
                </a:solidFill>
              </a:rPr>
              <a:t>  0   (</a:t>
            </a:r>
            <a:r>
              <a:rPr lang="en-US" sz="1600" dirty="0">
                <a:solidFill>
                  <a:srgbClr val="002060"/>
                </a:solidFill>
              </a:rPr>
              <a:t>GND</a:t>
            </a:r>
            <a:r>
              <a:rPr lang="ru-RU" sz="1600" dirty="0">
                <a:solidFill>
                  <a:srgbClr val="00206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1206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E08D4AE0-6C9D-E844-8A73-3CE64BAB5E8F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F572D60B-8D17-CA4F-995E-68DB20422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D7BFCB75-F116-6649-99A7-7E033CB74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070" y="1249752"/>
            <a:ext cx="5922335" cy="5551696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="" xmlns:a16="http://schemas.microsoft.com/office/drawing/2014/main" id="{70E31892-3A07-4C71-97BB-BA00BE586FD8}"/>
              </a:ext>
            </a:extLst>
          </p:cNvPr>
          <p:cNvSpPr txBox="1">
            <a:spLocks/>
          </p:cNvSpPr>
          <p:nvPr/>
        </p:nvSpPr>
        <p:spPr>
          <a:xfrm>
            <a:off x="763004" y="2081199"/>
            <a:ext cx="4009906" cy="32696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3200" b="1" dirty="0" err="1">
                <a:solidFill>
                  <a:srgbClr val="00CC00"/>
                </a:solidFill>
                <a:latin typeface="A97_Oktom_Times" panose="02020500000000000000" pitchFamily="18" charset="0"/>
              </a:rPr>
              <a:t>Чуркаган</a:t>
            </a:r>
            <a:r>
              <a:rPr lang="ru-RU" sz="3200" b="1" dirty="0">
                <a:solidFill>
                  <a:srgbClr val="00CC00"/>
                </a:solidFill>
                <a:latin typeface="A97_Oktom_Times" panose="02020500000000000000" pitchFamily="18" charset="0"/>
              </a:rPr>
              <a:t> </a:t>
            </a:r>
            <a:r>
              <a:rPr lang="ru-RU" sz="3200" b="1" dirty="0" err="1">
                <a:solidFill>
                  <a:srgbClr val="00CC00"/>
                </a:solidFill>
                <a:latin typeface="A97_Oktom_Times" panose="02020500000000000000" pitchFamily="18" charset="0"/>
              </a:rPr>
              <a:t>оттор</a:t>
            </a:r>
            <a:r>
              <a:rPr lang="ru-RU" sz="3200" b="1" dirty="0">
                <a:solidFill>
                  <a:srgbClr val="00CC00"/>
                </a:solidFill>
                <a:latin typeface="A97_Oktom_Times" panose="02020500000000000000" pitchFamily="18" charset="0"/>
              </a:rPr>
              <a:t> </a:t>
            </a:r>
            <a:endParaRPr lang="de-DE" sz="2000" b="1" dirty="0">
              <a:solidFill>
                <a:srgbClr val="00CC00"/>
              </a:solidFill>
              <a:latin typeface="A97_Oktom_Times" panose="02020500000000000000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b="1" dirty="0" err="1">
                <a:solidFill>
                  <a:srgbClr val="FFFF00"/>
                </a:solidFill>
                <a:latin typeface="+mj-lt"/>
              </a:rPr>
              <a:t>Тапшырма</a:t>
            </a:r>
            <a:r>
              <a:rPr lang="ru-RU" sz="2400" b="1" dirty="0">
                <a:solidFill>
                  <a:srgbClr val="FFFF00"/>
                </a:solidFill>
                <a:latin typeface="+mj-lt"/>
              </a:rPr>
              <a:t>: </a:t>
            </a:r>
            <a:r>
              <a:rPr lang="ru-RU" sz="2400" dirty="0" err="1">
                <a:latin typeface="+mj-lt"/>
              </a:rPr>
              <a:t>Силерге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схеманы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чогултуп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чуркаган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отторго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программаны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жазуу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керек</a:t>
            </a:r>
            <a:r>
              <a:rPr lang="ru-RU" sz="2400" dirty="0">
                <a:latin typeface="+mj-lt"/>
              </a:rPr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>
                <a:latin typeface="+mj-lt"/>
              </a:rPr>
              <a:t>Ал </a:t>
            </a:r>
            <a:r>
              <a:rPr lang="ru-RU" sz="2400" dirty="0" err="1">
                <a:latin typeface="+mj-lt"/>
              </a:rPr>
              <a:t>үчүн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беш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светодиодду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кошуп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тѳмѳндѳ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келтирилген</a:t>
            </a:r>
            <a:r>
              <a:rPr lang="ru-RU" sz="2400" dirty="0">
                <a:latin typeface="+mj-lt"/>
              </a:rPr>
              <a:t> алгоритм </a:t>
            </a:r>
            <a:r>
              <a:rPr lang="ru-RU" sz="2400" dirty="0" err="1">
                <a:latin typeface="+mj-lt"/>
              </a:rPr>
              <a:t>боюнча</a:t>
            </a:r>
            <a:r>
              <a:rPr lang="ru-RU" sz="2400" dirty="0">
                <a:latin typeface="+mj-lt"/>
              </a:rPr>
              <a:t> программа </a:t>
            </a:r>
            <a:r>
              <a:rPr lang="ru-RU" sz="2400" dirty="0" err="1">
                <a:latin typeface="+mj-lt"/>
              </a:rPr>
              <a:t>жазуу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керек</a:t>
            </a:r>
            <a:r>
              <a:rPr lang="ru-RU" sz="24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6256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B436597-7583-E441-BB3B-DB78BDBE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806" y="1478996"/>
            <a:ext cx="10515600" cy="676275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FF00"/>
                </a:solidFill>
              </a:rPr>
              <a:t>Светодиод </a:t>
            </a:r>
            <a:r>
              <a:rPr lang="ru-RU" b="1" dirty="0" err="1">
                <a:solidFill>
                  <a:srgbClr val="FFFF00"/>
                </a:solidFill>
              </a:rPr>
              <a:t>деген</a:t>
            </a:r>
            <a:r>
              <a:rPr lang="ru-RU" b="1" dirty="0">
                <a:solidFill>
                  <a:srgbClr val="FFFF00"/>
                </a:solidFill>
              </a:rPr>
              <a:t> </a:t>
            </a:r>
            <a:r>
              <a:rPr lang="ru-RU" b="1" dirty="0" err="1">
                <a:solidFill>
                  <a:srgbClr val="FFFF00"/>
                </a:solidFill>
              </a:rPr>
              <a:t>эмне</a:t>
            </a:r>
            <a:r>
              <a:rPr lang="ru-RU" b="1" dirty="0">
                <a:solidFill>
                  <a:srgbClr val="FFFF00"/>
                </a:solidFill>
              </a:rPr>
              <a:t>? </a:t>
            </a:r>
            <a:endParaRPr lang="de-DE" b="1" dirty="0">
              <a:solidFill>
                <a:srgbClr val="FFFF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75ED262-0282-F240-B180-F0BE466D8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804" y="2312156"/>
            <a:ext cx="6919629" cy="43315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+mj-lt"/>
              </a:rPr>
              <a:t>Светодиод </a:t>
            </a:r>
            <a:r>
              <a:rPr lang="ru-RU" b="1" dirty="0" err="1">
                <a:latin typeface="+mj-lt"/>
              </a:rPr>
              <a:t>менен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таанышууну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оңой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аныктама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менен</a:t>
            </a:r>
            <a:r>
              <a:rPr lang="ru-RU" b="1" dirty="0">
                <a:latin typeface="+mj-lt"/>
              </a:rPr>
              <a:t> </a:t>
            </a:r>
            <a:r>
              <a:rPr lang="ru-RU" b="1" dirty="0" err="1">
                <a:latin typeface="+mj-lt"/>
              </a:rPr>
              <a:t>баштайбыз</a:t>
            </a:r>
            <a:r>
              <a:rPr lang="ru-RU" b="1" dirty="0">
                <a:latin typeface="+mj-lt"/>
              </a:rPr>
              <a:t>: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Светодиод – </a:t>
            </a:r>
            <a:r>
              <a:rPr lang="ru-RU" dirty="0" err="1">
                <a:latin typeface="+mj-lt"/>
              </a:rPr>
              <a:t>бул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электрикалык</a:t>
            </a:r>
            <a:r>
              <a:rPr lang="ru-RU" dirty="0">
                <a:latin typeface="+mj-lt"/>
              </a:rPr>
              <a:t> ток </a:t>
            </a:r>
            <a:r>
              <a:rPr lang="ru-RU" dirty="0" err="1">
                <a:latin typeface="+mj-lt"/>
              </a:rPr>
              <a:t>бергенде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жарык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берүүчү</a:t>
            </a:r>
            <a:r>
              <a:rPr lang="ru-RU" dirty="0">
                <a:latin typeface="+mj-lt"/>
              </a:rPr>
              <a:t> (фотон) кристалл</a:t>
            </a:r>
          </a:p>
          <a:p>
            <a:endParaRPr lang="ru-RU" dirty="0">
              <a:latin typeface="+mj-lt"/>
            </a:endParaRPr>
          </a:p>
          <a:p>
            <a:r>
              <a:rPr lang="ru-RU" dirty="0" err="1">
                <a:latin typeface="+mj-lt"/>
              </a:rPr>
              <a:t>Светодиоддор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биздин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күнүмдүк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жашоодо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абдан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жыш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жайгашкан</a:t>
            </a:r>
            <a:endParaRPr lang="ru-RU" dirty="0">
              <a:latin typeface="+mj-lt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="" xmlns:a16="http://schemas.microsoft.com/office/drawing/2014/main" id="{A0FF9D43-AD86-5949-BA06-6B1B6CE21DEE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C74F8D54-8DF4-444F-8CED-CD1DB0519F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="" xmlns:a16="http://schemas.microsoft.com/office/drawing/2014/main" id="{3A95450A-CAF5-A749-891A-5C614E887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800" y="1478996"/>
            <a:ext cx="22860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6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4DD9B8D-7F3C-474B-BE04-0BBAA87CF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806" y="1811336"/>
            <a:ext cx="4740894" cy="4489451"/>
          </a:xfrm>
        </p:spPr>
        <p:txBody>
          <a:bodyPr>
            <a:normAutofit/>
          </a:bodyPr>
          <a:lstStyle/>
          <a:p>
            <a:r>
              <a:rPr lang="ru-RU" dirty="0" err="1">
                <a:latin typeface="+mj-lt"/>
              </a:rPr>
              <a:t>Светодиоддун</a:t>
            </a:r>
            <a:r>
              <a:rPr lang="ru-RU" dirty="0">
                <a:latin typeface="+mj-lt"/>
              </a:rPr>
              <a:t> «</a:t>
            </a:r>
            <a:r>
              <a:rPr lang="ru-RU" dirty="0" err="1">
                <a:latin typeface="+mj-lt"/>
              </a:rPr>
              <a:t>буттары</a:t>
            </a:r>
            <a:r>
              <a:rPr lang="ru-RU" dirty="0">
                <a:latin typeface="+mj-lt"/>
              </a:rPr>
              <a:t>» </a:t>
            </a:r>
            <a:r>
              <a:rPr lang="ru-RU" dirty="0">
                <a:solidFill>
                  <a:srgbClr val="FFFF00"/>
                </a:solidFill>
                <a:latin typeface="+mj-lt"/>
              </a:rPr>
              <a:t>анод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жана</a:t>
            </a:r>
            <a:r>
              <a:rPr lang="ru-RU" dirty="0">
                <a:latin typeface="+mj-lt"/>
              </a:rPr>
              <a:t> </a:t>
            </a:r>
            <a:r>
              <a:rPr lang="ru-RU" dirty="0">
                <a:solidFill>
                  <a:srgbClr val="FFFF00"/>
                </a:solidFill>
                <a:latin typeface="+mj-lt"/>
              </a:rPr>
              <a:t>катод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деп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аталат</a:t>
            </a:r>
            <a:r>
              <a:rPr lang="ru-RU" dirty="0">
                <a:latin typeface="+mj-lt"/>
              </a:rPr>
              <a:t>.</a:t>
            </a:r>
          </a:p>
          <a:p>
            <a:r>
              <a:rPr lang="ru-RU" dirty="0">
                <a:solidFill>
                  <a:srgbClr val="FFFF00"/>
                </a:solidFill>
                <a:latin typeface="+mj-lt"/>
              </a:rPr>
              <a:t>Анод</a:t>
            </a:r>
            <a:r>
              <a:rPr lang="ru-RU" dirty="0">
                <a:latin typeface="+mj-lt"/>
              </a:rPr>
              <a:t> — </a:t>
            </a:r>
            <a:r>
              <a:rPr lang="ru-RU" dirty="0" err="1">
                <a:latin typeface="+mj-lt"/>
              </a:rPr>
              <a:t>узун</a:t>
            </a:r>
            <a:r>
              <a:rPr lang="ru-RU" dirty="0">
                <a:latin typeface="+mj-lt"/>
              </a:rPr>
              <a:t> буту, </a:t>
            </a:r>
            <a:r>
              <a:rPr lang="ru-RU" dirty="0" err="1">
                <a:latin typeface="+mj-lt"/>
              </a:rPr>
              <a:t>буга</a:t>
            </a:r>
            <a:r>
              <a:rPr lang="ru-RU" dirty="0">
                <a:latin typeface="+mj-lt"/>
              </a:rPr>
              <a:t> «+» </a:t>
            </a:r>
            <a:r>
              <a:rPr lang="ru-RU" dirty="0" err="1">
                <a:latin typeface="+mj-lt"/>
              </a:rPr>
              <a:t>берилет</a:t>
            </a:r>
            <a:r>
              <a:rPr lang="ru-RU" dirty="0">
                <a:latin typeface="+mj-lt"/>
              </a:rPr>
              <a:t>; </a:t>
            </a:r>
          </a:p>
          <a:p>
            <a:r>
              <a:rPr lang="ru-RU" dirty="0">
                <a:solidFill>
                  <a:srgbClr val="FFFF00"/>
                </a:solidFill>
                <a:latin typeface="+mj-lt"/>
              </a:rPr>
              <a:t>Катод</a:t>
            </a:r>
            <a:r>
              <a:rPr lang="ru-RU" dirty="0">
                <a:latin typeface="+mj-lt"/>
              </a:rPr>
              <a:t> — </a:t>
            </a:r>
            <a:r>
              <a:rPr lang="ru-RU" dirty="0" err="1">
                <a:latin typeface="+mj-lt"/>
              </a:rPr>
              <a:t>кыска</a:t>
            </a:r>
            <a:r>
              <a:rPr lang="ru-RU" dirty="0">
                <a:latin typeface="+mj-lt"/>
              </a:rPr>
              <a:t> буту, </a:t>
            </a:r>
            <a:r>
              <a:rPr lang="ru-RU" dirty="0" err="1">
                <a:latin typeface="+mj-lt"/>
              </a:rPr>
              <a:t>буга</a:t>
            </a:r>
            <a:r>
              <a:rPr lang="ru-RU" dirty="0">
                <a:latin typeface="+mj-lt"/>
              </a:rPr>
              <a:t>  «-» </a:t>
            </a:r>
            <a:r>
              <a:rPr lang="ru-RU" dirty="0" err="1">
                <a:latin typeface="+mj-lt"/>
              </a:rPr>
              <a:t>берилет</a:t>
            </a:r>
            <a:r>
              <a:rPr lang="de-DE" dirty="0">
                <a:latin typeface="+mj-lt"/>
              </a:rPr>
              <a:t>; </a:t>
            </a:r>
          </a:p>
          <a:p>
            <a:r>
              <a:rPr lang="ru-RU" dirty="0" err="1">
                <a:latin typeface="+mj-lt"/>
              </a:rPr>
              <a:t>Светодиодду</a:t>
            </a:r>
            <a:r>
              <a:rPr lang="ru-RU" dirty="0">
                <a:latin typeface="+mj-lt"/>
              </a:rPr>
              <a:t> резистор </a:t>
            </a:r>
            <a:r>
              <a:rPr lang="ru-RU" dirty="0" err="1">
                <a:latin typeface="+mj-lt"/>
              </a:rPr>
              <a:t>аркылуу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гана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кошуңуз</a:t>
            </a:r>
            <a:r>
              <a:rPr lang="ru-RU" dirty="0">
                <a:latin typeface="+mj-lt"/>
              </a:rPr>
              <a:t>!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53167FE2-B967-1340-85CA-F605392EFEC1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="" xmlns:a16="http://schemas.microsoft.com/office/drawing/2014/main" id="{2A70F5A4-88C6-1145-B5B7-827DCFA04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DDF8AEB8-D21A-AC4E-9217-994006828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236" y="2258935"/>
            <a:ext cx="6007334" cy="388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03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4">
            <a:extLst>
              <a:ext uri="{FF2B5EF4-FFF2-40B4-BE49-F238E27FC236}">
                <a16:creationId xmlns="" xmlns:a16="http://schemas.microsoft.com/office/drawing/2014/main" id="{05F81C23-2507-F544-A048-060A73DB3289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091228E5-0C6F-504E-83B4-6C2F2BB6F6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98DEF4EC-0A37-6143-BC78-C1757FD050FF}"/>
              </a:ext>
            </a:extLst>
          </p:cNvPr>
          <p:cNvSpPr/>
          <p:nvPr/>
        </p:nvSpPr>
        <p:spPr>
          <a:xfrm>
            <a:off x="857250" y="1722684"/>
            <a:ext cx="104965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 err="1">
                <a:latin typeface="+mj-lt"/>
              </a:rPr>
              <a:t>Резисторлор</a:t>
            </a:r>
            <a:endParaRPr lang="de-DE" sz="4000" dirty="0"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="" xmlns:a16="http://schemas.microsoft.com/office/drawing/2014/main" id="{57625599-5460-1A47-A230-AA4887E7D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156" y="4027142"/>
            <a:ext cx="3241978" cy="2830858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="" xmlns:a16="http://schemas.microsoft.com/office/drawing/2014/main" id="{3D3B4505-B9C0-3841-8DF0-2DB44669B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5134" y="2706236"/>
            <a:ext cx="3339433" cy="3694212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B9101A3F-D038-8C4C-B2A7-913EA6559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576" y="2392735"/>
            <a:ext cx="7472362" cy="2717482"/>
          </a:xfrm>
        </p:spPr>
        <p:txBody>
          <a:bodyPr>
            <a:normAutofit/>
          </a:bodyPr>
          <a:lstStyle/>
          <a:p>
            <a:r>
              <a:rPr lang="ru-RU" sz="2400" dirty="0" err="1">
                <a:latin typeface="+mj-lt"/>
              </a:rPr>
              <a:t>Электроникада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эң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кѳп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колдонулуучу</a:t>
            </a:r>
            <a:r>
              <a:rPr lang="ru-RU" sz="2400" dirty="0">
                <a:latin typeface="+mj-lt"/>
              </a:rPr>
              <a:t> элемент – резистор. </a:t>
            </a:r>
            <a:r>
              <a:rPr lang="ru-RU" sz="2400" dirty="0" err="1">
                <a:latin typeface="+mj-lt"/>
              </a:rPr>
              <a:t>Мунун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буттары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минусту</a:t>
            </a:r>
            <a:r>
              <a:rPr lang="ru-RU" sz="2400" dirty="0">
                <a:latin typeface="+mj-lt"/>
              </a:rPr>
              <a:t> да </a:t>
            </a:r>
            <a:r>
              <a:rPr lang="ru-RU" sz="2400" dirty="0" err="1">
                <a:latin typeface="+mj-lt"/>
              </a:rPr>
              <a:t>плюсту</a:t>
            </a:r>
            <a:r>
              <a:rPr lang="ru-RU" sz="2400" dirty="0">
                <a:latin typeface="+mj-lt"/>
              </a:rPr>
              <a:t> да </a:t>
            </a:r>
            <a:r>
              <a:rPr lang="ru-RU" sz="2400" dirty="0" err="1">
                <a:latin typeface="+mj-lt"/>
              </a:rPr>
              <a:t>кѳрсѳтпѳйт</a:t>
            </a:r>
            <a:r>
              <a:rPr lang="ru-RU" sz="2400" dirty="0">
                <a:latin typeface="+mj-lt"/>
              </a:rPr>
              <a:t>, </a:t>
            </a:r>
            <a:r>
              <a:rPr lang="ru-RU" sz="2400" dirty="0" err="1">
                <a:latin typeface="+mj-lt"/>
              </a:rPr>
              <a:t>андыктан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муну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биполярдык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деп</a:t>
            </a:r>
            <a:r>
              <a:rPr lang="ru-RU" sz="2400" dirty="0">
                <a:latin typeface="+mj-lt"/>
              </a:rPr>
              <a:t> да </a:t>
            </a:r>
            <a:r>
              <a:rPr lang="ru-RU" sz="2400" dirty="0" err="1">
                <a:latin typeface="+mj-lt"/>
              </a:rPr>
              <a:t>аташат</a:t>
            </a:r>
            <a:r>
              <a:rPr lang="ru-RU" sz="2400" dirty="0">
                <a:latin typeface="+mj-lt"/>
              </a:rPr>
              <a:t>. </a:t>
            </a:r>
          </a:p>
          <a:p>
            <a:r>
              <a:rPr lang="ru-RU" sz="2400" dirty="0">
                <a:latin typeface="+mj-lt"/>
              </a:rPr>
              <a:t>Резистор </a:t>
            </a:r>
            <a:r>
              <a:rPr lang="ru-RU" sz="2400" dirty="0" err="1">
                <a:latin typeface="+mj-lt"/>
              </a:rPr>
              <a:t>аркылуу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токту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чектѳѳгѳ</a:t>
            </a:r>
            <a:r>
              <a:rPr lang="ru-RU" sz="2400" dirty="0">
                <a:latin typeface="+mj-lt"/>
              </a:rPr>
              <a:t>, </a:t>
            </a:r>
            <a:r>
              <a:rPr lang="ru-RU" sz="2400" dirty="0" err="1">
                <a:latin typeface="+mj-lt"/>
              </a:rPr>
              <a:t>аны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ѳлчѳѳгѳ</a:t>
            </a:r>
            <a:r>
              <a:rPr lang="ru-RU" sz="2400" dirty="0">
                <a:latin typeface="+mj-lt"/>
              </a:rPr>
              <a:t> же </a:t>
            </a:r>
            <a:r>
              <a:rPr lang="ru-RU" sz="2400" dirty="0" err="1">
                <a:latin typeface="+mj-lt"/>
              </a:rPr>
              <a:t>бѳлүүгѳ</a:t>
            </a:r>
            <a:r>
              <a:rPr lang="ru-RU" sz="2400" dirty="0">
                <a:latin typeface="+mj-lt"/>
              </a:rPr>
              <a:t> ж. б. болот</a:t>
            </a:r>
          </a:p>
        </p:txBody>
      </p:sp>
    </p:spTree>
    <p:extLst>
      <p:ext uri="{BB962C8B-B14F-4D97-AF65-F5344CB8AC3E}">
        <p14:creationId xmlns:p14="http://schemas.microsoft.com/office/powerpoint/2010/main" val="384482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F75E745-0484-1547-92F4-729CE76A5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642" y="1511510"/>
            <a:ext cx="10515600" cy="747426"/>
          </a:xfrm>
        </p:spPr>
        <p:txBody>
          <a:bodyPr>
            <a:normAutofit/>
          </a:bodyPr>
          <a:lstStyle/>
          <a:p>
            <a:r>
              <a:rPr lang="ru-RU" sz="4000" dirty="0" err="1"/>
              <a:t>Макеттик</a:t>
            </a:r>
            <a:r>
              <a:rPr lang="ru-RU" sz="4000" dirty="0"/>
              <a:t> плата (</a:t>
            </a:r>
            <a:r>
              <a:rPr lang="de-DE" sz="4000" dirty="0"/>
              <a:t>Breadboard)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49E8F2AC-71CF-7C4D-ADEF-51F1302B4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642" y="2441770"/>
            <a:ext cx="4823793" cy="3735193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 err="1">
                <a:latin typeface="+mj-lt"/>
              </a:rPr>
              <a:t>Бредборд</a:t>
            </a:r>
            <a:r>
              <a:rPr lang="ru-RU" sz="2400" dirty="0">
                <a:latin typeface="+mj-lt"/>
              </a:rPr>
              <a:t> - </a:t>
            </a:r>
            <a:r>
              <a:rPr lang="ru-RU" sz="2400" dirty="0" err="1">
                <a:latin typeface="+mj-lt"/>
              </a:rPr>
              <a:t>бул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паяльниксиз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электрикалык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схемаларды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убактылуу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чогултуучу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макеттик</a:t>
            </a:r>
            <a:r>
              <a:rPr lang="ru-RU" sz="2400" dirty="0">
                <a:latin typeface="+mj-lt"/>
              </a:rPr>
              <a:t> плата</a:t>
            </a:r>
          </a:p>
          <a:p>
            <a:pPr marL="0" indent="0">
              <a:buNone/>
            </a:pPr>
            <a:r>
              <a:rPr lang="ru-RU" sz="2400" dirty="0" err="1">
                <a:latin typeface="+mj-lt"/>
              </a:rPr>
              <a:t>Бул</a:t>
            </a:r>
            <a:r>
              <a:rPr lang="ru-RU" sz="2400" dirty="0">
                <a:latin typeface="+mj-lt"/>
              </a:rPr>
              <a:t> платаны </a:t>
            </a:r>
            <a:r>
              <a:rPr lang="ru-RU" sz="2400" dirty="0" err="1">
                <a:latin typeface="+mj-lt"/>
              </a:rPr>
              <a:t>иштетүүдѳ</a:t>
            </a:r>
            <a:r>
              <a:rPr lang="ru-RU" sz="2400" dirty="0">
                <a:latin typeface="+mj-lt"/>
              </a:rPr>
              <a:t> сиз паяльник </a:t>
            </a:r>
            <a:r>
              <a:rPr lang="ru-RU" sz="2400" dirty="0" err="1">
                <a:latin typeface="+mj-lt"/>
              </a:rPr>
              <a:t>колдонуп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убакыт</a:t>
            </a:r>
            <a:r>
              <a:rPr lang="ru-RU" sz="2400" dirty="0">
                <a:latin typeface="+mj-lt"/>
              </a:rPr>
              <a:t> </a:t>
            </a:r>
            <a:r>
              <a:rPr lang="ru-RU" sz="2400" dirty="0" err="1">
                <a:latin typeface="+mj-lt"/>
              </a:rPr>
              <a:t>коротпойсуз</a:t>
            </a:r>
            <a:endParaRPr lang="ru-RU" sz="2400" dirty="0">
              <a:latin typeface="+mj-lt"/>
            </a:endParaRPr>
          </a:p>
        </p:txBody>
      </p:sp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4CAD3668-2689-6149-8FB6-AF20CAF721A6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="" xmlns:a16="http://schemas.microsoft.com/office/drawing/2014/main" id="{D11345B7-15CF-3D4E-86FD-0E22A10DE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4EE25693-99D3-C543-A024-9BECA506E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224" y="2101251"/>
            <a:ext cx="6239750" cy="476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77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774C6538-8BAD-4743-9B77-5832180CF82E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="" xmlns:a16="http://schemas.microsoft.com/office/drawing/2014/main" id="{FA90E76B-1139-9F4C-9AF6-5DC94168F4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13314" name="Picture 2" descr="ÐÐ°ÑÑÐ¸Ð½ÐºÐ¸ Ð¿Ð¾ Ð·Ð°Ð¿ÑÐ¾ÑÑ breadboard arduino">
            <a:extLst>
              <a:ext uri="{FF2B5EF4-FFF2-40B4-BE49-F238E27FC236}">
                <a16:creationId xmlns="" xmlns:a16="http://schemas.microsoft.com/office/drawing/2014/main" id="{6403D645-EFD4-494A-AF60-03E7ACC32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361" y="2363370"/>
            <a:ext cx="6929112" cy="442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164D465-66B8-45AD-9095-367F89C33F39}"/>
              </a:ext>
            </a:extLst>
          </p:cNvPr>
          <p:cNvSpPr txBox="1"/>
          <p:nvPr/>
        </p:nvSpPr>
        <p:spPr>
          <a:xfrm>
            <a:off x="1814732" y="1328676"/>
            <a:ext cx="8904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</a:t>
            </a:r>
            <a:r>
              <a:rPr lang="en-US" sz="3600" dirty="0" err="1"/>
              <a:t>Breadbord</a:t>
            </a:r>
            <a:r>
              <a:rPr lang="en-US" sz="3600" dirty="0"/>
              <a:t>”</a:t>
            </a:r>
            <a:r>
              <a:rPr lang="ru-RU" sz="3600" dirty="0"/>
              <a:t>тун </a:t>
            </a:r>
            <a:r>
              <a:rPr lang="ru-RU" sz="3600" dirty="0" err="1"/>
              <a:t>түзүлүшү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005685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A817A97F-D536-B048-A4D8-085BE780CADE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CB8AF63F-FFE5-7D4A-9CB7-1D8BA7F72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="" xmlns:a16="http://schemas.microsoft.com/office/drawing/2014/main" id="{4494F6C2-9419-B149-BEBB-9979434BADF0}"/>
              </a:ext>
            </a:extLst>
          </p:cNvPr>
          <p:cNvSpPr txBox="1"/>
          <p:nvPr/>
        </p:nvSpPr>
        <p:spPr>
          <a:xfrm>
            <a:off x="838200" y="1194335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err="1">
                <a:latin typeface="+mj-lt"/>
              </a:rPr>
              <a:t>Ардуинонун</a:t>
            </a:r>
            <a:r>
              <a:rPr lang="ru-RU" sz="4000" dirty="0">
                <a:latin typeface="+mj-lt"/>
              </a:rPr>
              <a:t> </a:t>
            </a:r>
            <a:r>
              <a:rPr lang="ru-RU" sz="4000" dirty="0" err="1">
                <a:latin typeface="+mj-lt"/>
              </a:rPr>
              <a:t>түрлѳрү</a:t>
            </a:r>
            <a:endParaRPr lang="de-DE" sz="4000" dirty="0">
              <a:latin typeface="+mj-lt"/>
            </a:endParaRPr>
          </a:p>
        </p:txBody>
      </p:sp>
      <p:pic>
        <p:nvPicPr>
          <p:cNvPr id="14340" name="Picture 4" descr="ÐÐ¾ÑÐ¾Ð¶ÐµÐµ Ð¸Ð·Ð¾Ð±ÑÐ°Ð¶ÐµÐ½Ð¸Ðµ">
            <a:extLst>
              <a:ext uri="{FF2B5EF4-FFF2-40B4-BE49-F238E27FC236}">
                <a16:creationId xmlns="" xmlns:a16="http://schemas.microsoft.com/office/drawing/2014/main" id="{2E1BCBAB-D7F4-44C6-8D26-F8029359E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172" y="1902221"/>
            <a:ext cx="7565656" cy="4728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136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nhaltsplatzhalter 10">
            <a:extLst>
              <a:ext uri="{FF2B5EF4-FFF2-40B4-BE49-F238E27FC236}">
                <a16:creationId xmlns="" xmlns:a16="http://schemas.microsoft.com/office/drawing/2014/main" id="{1F588480-4062-DE4B-84B4-9974B22BA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0538" y="1313817"/>
            <a:ext cx="5055741" cy="4824317"/>
          </a:xfrm>
        </p:spPr>
      </p:pic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A817A97F-D536-B048-A4D8-085BE780CADE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CB8AF63F-FFE5-7D4A-9CB7-1D8BA7F721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="" xmlns:a16="http://schemas.microsoft.com/office/drawing/2014/main" id="{4494F6C2-9419-B149-BEBB-9979434BADF0}"/>
              </a:ext>
            </a:extLst>
          </p:cNvPr>
          <p:cNvSpPr txBox="1"/>
          <p:nvPr/>
        </p:nvSpPr>
        <p:spPr>
          <a:xfrm>
            <a:off x="710609" y="280176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latin typeface="+mj-lt"/>
              </a:rPr>
              <a:t>Arduino UNO</a:t>
            </a:r>
          </a:p>
        </p:txBody>
      </p:sp>
    </p:spTree>
    <p:extLst>
      <p:ext uri="{BB962C8B-B14F-4D97-AF65-F5344CB8AC3E}">
        <p14:creationId xmlns:p14="http://schemas.microsoft.com/office/powerpoint/2010/main" val="344680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8E3799C-D40F-A64A-88F9-BB50D39B7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78995"/>
            <a:ext cx="5139518" cy="478532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300" dirty="0" err="1">
                <a:latin typeface="+mj-lt"/>
              </a:rPr>
              <a:t>Светодиодду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аракетке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келтүрүү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үчүн</a:t>
            </a:r>
            <a:r>
              <a:rPr lang="ru-RU" sz="2300" dirty="0">
                <a:latin typeface="+mj-lt"/>
              </a:rPr>
              <a:t> ага </a:t>
            </a:r>
            <a:r>
              <a:rPr lang="ru-RU" sz="2300" dirty="0" err="1">
                <a:latin typeface="+mj-lt"/>
              </a:rPr>
              <a:t>чыңалуу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берүү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жетиштүү</a:t>
            </a:r>
            <a:r>
              <a:rPr lang="ru-RU" sz="2300" dirty="0">
                <a:latin typeface="+mj-lt"/>
              </a:rPr>
              <a:t> болот. </a:t>
            </a:r>
            <a:r>
              <a:rPr lang="ru-RU" sz="2300" dirty="0" err="1">
                <a:latin typeface="+mj-lt"/>
              </a:rPr>
              <a:t>Светодиодко</a:t>
            </a:r>
            <a:r>
              <a:rPr lang="ru-RU" sz="2300" dirty="0">
                <a:latin typeface="+mj-lt"/>
              </a:rPr>
              <a:t> 3</a:t>
            </a:r>
            <a:r>
              <a:rPr lang="en-US" sz="2300" dirty="0">
                <a:latin typeface="+mj-lt"/>
              </a:rPr>
              <a:t>V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жетиштүү</a:t>
            </a:r>
            <a:r>
              <a:rPr lang="ru-RU" sz="2300" dirty="0">
                <a:latin typeface="+mj-lt"/>
              </a:rPr>
              <a:t>, а </a:t>
            </a:r>
            <a:r>
              <a:rPr lang="en-US" sz="2300" dirty="0">
                <a:latin typeface="+mj-lt"/>
              </a:rPr>
              <a:t>Arduino Uno </a:t>
            </a:r>
            <a:r>
              <a:rPr lang="ru-RU" sz="2300" dirty="0">
                <a:latin typeface="+mj-lt"/>
              </a:rPr>
              <a:t>5</a:t>
            </a:r>
            <a:r>
              <a:rPr lang="en-US" sz="2300" dirty="0">
                <a:latin typeface="+mj-lt"/>
              </a:rPr>
              <a:t>V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бергендиктен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аны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ардуиного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кошоордо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удаалаш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резисторду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кошуу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керек</a:t>
            </a:r>
            <a:r>
              <a:rPr lang="ru-RU" sz="2300" dirty="0">
                <a:latin typeface="+mj-lt"/>
              </a:rPr>
              <a:t>, ал </a:t>
            </a:r>
            <a:r>
              <a:rPr lang="ru-RU" sz="2300" dirty="0" err="1">
                <a:latin typeface="+mj-lt"/>
              </a:rPr>
              <a:t>бул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жерде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токту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чектеп</a:t>
            </a:r>
            <a:r>
              <a:rPr lang="ru-RU" sz="2300" dirty="0">
                <a:latin typeface="+mj-lt"/>
              </a:rPr>
              <a:t> берет. </a:t>
            </a:r>
            <a:r>
              <a:rPr lang="ru-RU" sz="2300" dirty="0" err="1">
                <a:latin typeface="+mj-lt"/>
              </a:rPr>
              <a:t>Тѳмѳндѳ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светодиодду</a:t>
            </a:r>
            <a:r>
              <a:rPr lang="ru-RU" sz="2300" dirty="0">
                <a:latin typeface="+mj-lt"/>
              </a:rPr>
              <a:t> </a:t>
            </a:r>
            <a:r>
              <a:rPr lang="ru-RU" sz="2300" dirty="0" err="1">
                <a:latin typeface="+mj-lt"/>
              </a:rPr>
              <a:t>кошуунун</a:t>
            </a:r>
            <a:r>
              <a:rPr lang="ru-RU" sz="2300" dirty="0">
                <a:latin typeface="+mj-lt"/>
              </a:rPr>
              <a:t> 2 варианты </a:t>
            </a:r>
            <a:r>
              <a:rPr lang="ru-RU" sz="2300" dirty="0" err="1">
                <a:latin typeface="+mj-lt"/>
              </a:rPr>
              <a:t>кѳрсѳтүлгѳн</a:t>
            </a:r>
            <a:endParaRPr lang="ru-RU" sz="2300" dirty="0">
              <a:latin typeface="+mj-lt"/>
            </a:endParaRPr>
          </a:p>
        </p:txBody>
      </p:sp>
      <p:cxnSp>
        <p:nvCxnSpPr>
          <p:cNvPr id="4" name="Gerade Verbindung 3">
            <a:extLst>
              <a:ext uri="{FF2B5EF4-FFF2-40B4-BE49-F238E27FC236}">
                <a16:creationId xmlns="" xmlns:a16="http://schemas.microsoft.com/office/drawing/2014/main" id="{AC6B96F8-4CBE-BC42-9DB7-5AA09509AE65}"/>
              </a:ext>
            </a:extLst>
          </p:cNvPr>
          <p:cNvCxnSpPr>
            <a:cxnSpLocks/>
          </p:cNvCxnSpPr>
          <p:nvPr/>
        </p:nvCxnSpPr>
        <p:spPr>
          <a:xfrm>
            <a:off x="1643062" y="1150939"/>
            <a:ext cx="9928463" cy="0"/>
          </a:xfrm>
          <a:prstGeom prst="line">
            <a:avLst/>
          </a:prstGeom>
          <a:ln w="31750">
            <a:solidFill>
              <a:srgbClr val="45791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183467A2-EDDB-FA41-A2A2-D71EF46655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6" t="23750" r="10346" b="15625"/>
          <a:stretch/>
        </p:blipFill>
        <p:spPr>
          <a:xfrm>
            <a:off x="136081" y="158553"/>
            <a:ext cx="1447450" cy="11635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5BE169F3-D45B-EE42-BF7E-5BC9536115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614"/>
          <a:stretch/>
        </p:blipFill>
        <p:spPr>
          <a:xfrm>
            <a:off x="6765697" y="1259984"/>
            <a:ext cx="5314121" cy="42400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F3B312C-2141-4730-BD3C-A40B08901D6C}"/>
              </a:ext>
            </a:extLst>
          </p:cNvPr>
          <p:cNvSpPr txBox="1"/>
          <p:nvPr/>
        </p:nvSpPr>
        <p:spPr>
          <a:xfrm>
            <a:off x="7806519" y="5500048"/>
            <a:ext cx="4094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Светодиодду</a:t>
            </a:r>
            <a:r>
              <a:rPr lang="ru-RU" sz="2400" dirty="0"/>
              <a:t> резистор </a:t>
            </a:r>
            <a:r>
              <a:rPr lang="ru-RU" sz="2400" dirty="0" err="1"/>
              <a:t>менен</a:t>
            </a:r>
            <a:r>
              <a:rPr lang="ru-RU" sz="2400" dirty="0"/>
              <a:t> </a:t>
            </a:r>
            <a:r>
              <a:rPr lang="ru-RU" sz="2400" dirty="0" err="1"/>
              <a:t>жалпы</a:t>
            </a:r>
            <a:r>
              <a:rPr lang="ru-RU" sz="2400" dirty="0"/>
              <a:t> анод </a:t>
            </a:r>
            <a:r>
              <a:rPr lang="ru-RU" sz="2400" dirty="0" err="1"/>
              <a:t>аркылуу</a:t>
            </a:r>
            <a:r>
              <a:rPr lang="ru-RU" sz="2400" dirty="0"/>
              <a:t> </a:t>
            </a:r>
            <a:r>
              <a:rPr lang="ru-RU" sz="2400" dirty="0" err="1"/>
              <a:t>кошуу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1926724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427</TotalTime>
  <Words>349</Words>
  <Application>Microsoft Office PowerPoint</Application>
  <PresentationFormat>Широкоэкранный</PresentationFormat>
  <Paragraphs>51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A97_Oktom_Times</vt:lpstr>
      <vt:lpstr>Arial</vt:lpstr>
      <vt:lpstr>Calibri</vt:lpstr>
      <vt:lpstr>Century Gothic</vt:lpstr>
      <vt:lpstr>Franklin Gothic Medium</vt:lpstr>
      <vt:lpstr>Wingdings 3</vt:lpstr>
      <vt:lpstr>Ион</vt:lpstr>
      <vt:lpstr>Робототехника менен таанышуу</vt:lpstr>
      <vt:lpstr>Светодиод деген эмне? </vt:lpstr>
      <vt:lpstr>Презентация PowerPoint</vt:lpstr>
      <vt:lpstr>Презентация PowerPoint</vt:lpstr>
      <vt:lpstr>Макеттик плата (Breadboard)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по робототехнике</dc:title>
  <dc:creator>Роза Чайкозова</dc:creator>
  <cp:lastModifiedBy>Oma</cp:lastModifiedBy>
  <cp:revision>27</cp:revision>
  <dcterms:created xsi:type="dcterms:W3CDTF">2019-07-14T10:05:08Z</dcterms:created>
  <dcterms:modified xsi:type="dcterms:W3CDTF">2022-08-19T02:48:39Z</dcterms:modified>
</cp:coreProperties>
</file>

<file path=docProps/thumbnail.jpeg>
</file>